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B6F2F6-E638-45BD-9978-F68BDD8F9F64}" v="2" dt="2026-07-02T04:44:27.3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7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nnati Chaurasia" userId="4a149c2932686759" providerId="LiveId" clId="{CEFA2F37-621E-4FFA-8041-2F8120D70A8A}"/>
    <pc:docChg chg="custSel addSld modSld">
      <pc:chgData name="Unnati Chaurasia" userId="4a149c2932686759" providerId="LiveId" clId="{CEFA2F37-621E-4FFA-8041-2F8120D70A8A}" dt="2026-07-02T16:28:44.335" v="157" actId="1076"/>
      <pc:docMkLst>
        <pc:docMk/>
      </pc:docMkLst>
      <pc:sldChg chg="modSp mod">
        <pc:chgData name="Unnati Chaurasia" userId="4a149c2932686759" providerId="LiveId" clId="{CEFA2F37-621E-4FFA-8041-2F8120D70A8A}" dt="2026-07-02T04:43:53.212" v="115" actId="1076"/>
        <pc:sldMkLst>
          <pc:docMk/>
          <pc:sldMk cId="148410575" sldId="256"/>
        </pc:sldMkLst>
        <pc:spChg chg="mod">
          <ac:chgData name="Unnati Chaurasia" userId="4a149c2932686759" providerId="LiveId" clId="{CEFA2F37-621E-4FFA-8041-2F8120D70A8A}" dt="2026-07-02T04:42:56.007" v="43" actId="20577"/>
          <ac:spMkLst>
            <pc:docMk/>
            <pc:sldMk cId="148410575" sldId="256"/>
            <ac:spMk id="2" creationId="{5864A48A-2AE0-A01C-2049-D0BC33A02C36}"/>
          </ac:spMkLst>
        </pc:spChg>
        <pc:spChg chg="mod">
          <ac:chgData name="Unnati Chaurasia" userId="4a149c2932686759" providerId="LiveId" clId="{CEFA2F37-621E-4FFA-8041-2F8120D70A8A}" dt="2026-07-02T04:43:53.212" v="115" actId="1076"/>
          <ac:spMkLst>
            <pc:docMk/>
            <pc:sldMk cId="148410575" sldId="256"/>
            <ac:spMk id="3" creationId="{59E5BB3A-EDE6-2CB1-568F-0FBF74A809B0}"/>
          </ac:spMkLst>
        </pc:spChg>
      </pc:sldChg>
      <pc:sldChg chg="modSp mod">
        <pc:chgData name="Unnati Chaurasia" userId="4a149c2932686759" providerId="LiveId" clId="{CEFA2F37-621E-4FFA-8041-2F8120D70A8A}" dt="2026-07-02T04:44:32.462" v="136" actId="20577"/>
        <pc:sldMkLst>
          <pc:docMk/>
          <pc:sldMk cId="1574244876" sldId="258"/>
        </pc:sldMkLst>
        <pc:spChg chg="mod">
          <ac:chgData name="Unnati Chaurasia" userId="4a149c2932686759" providerId="LiveId" clId="{CEFA2F37-621E-4FFA-8041-2F8120D70A8A}" dt="2026-07-02T04:44:32.462" v="136" actId="20577"/>
          <ac:spMkLst>
            <pc:docMk/>
            <pc:sldMk cId="1574244876" sldId="258"/>
            <ac:spMk id="2" creationId="{012DBA60-A801-7A2B-31D1-0A0D6CF51045}"/>
          </ac:spMkLst>
        </pc:spChg>
      </pc:sldChg>
      <pc:sldChg chg="addSp modSp mod">
        <pc:chgData name="Unnati Chaurasia" userId="4a149c2932686759" providerId="LiveId" clId="{CEFA2F37-621E-4FFA-8041-2F8120D70A8A}" dt="2026-07-02T16:28:44.335" v="157" actId="1076"/>
        <pc:sldMkLst>
          <pc:docMk/>
          <pc:sldMk cId="3057946735" sldId="262"/>
        </pc:sldMkLst>
        <pc:picChg chg="add mod">
          <ac:chgData name="Unnati Chaurasia" userId="4a149c2932686759" providerId="LiveId" clId="{CEFA2F37-621E-4FFA-8041-2F8120D70A8A}" dt="2026-07-02T16:28:44.335" v="157" actId="1076"/>
          <ac:picMkLst>
            <pc:docMk/>
            <pc:sldMk cId="3057946735" sldId="262"/>
            <ac:picMk id="5" creationId="{8EFC7A3B-5385-42F9-428B-BF5F044BB086}"/>
          </ac:picMkLst>
        </pc:picChg>
      </pc:sldChg>
      <pc:sldChg chg="addSp delSp modSp new mod">
        <pc:chgData name="Unnati Chaurasia" userId="4a149c2932686759" providerId="LiveId" clId="{CEFA2F37-621E-4FFA-8041-2F8120D70A8A}" dt="2026-07-02T16:23:39.319" v="148" actId="1076"/>
        <pc:sldMkLst>
          <pc:docMk/>
          <pc:sldMk cId="1599489694" sldId="265"/>
        </pc:sldMkLst>
        <pc:spChg chg="add del mod">
          <ac:chgData name="Unnati Chaurasia" userId="4a149c2932686759" providerId="LiveId" clId="{CEFA2F37-621E-4FFA-8041-2F8120D70A8A}" dt="2026-07-02T16:22:47.843" v="140" actId="21"/>
          <ac:spMkLst>
            <pc:docMk/>
            <pc:sldMk cId="1599489694" sldId="265"/>
            <ac:spMk id="3" creationId="{5901E1D3-AB0A-B7A7-DD8F-E8348E079304}"/>
          </ac:spMkLst>
        </pc:spChg>
        <pc:picChg chg="add del">
          <ac:chgData name="Unnati Chaurasia" userId="4a149c2932686759" providerId="LiveId" clId="{CEFA2F37-621E-4FFA-8041-2F8120D70A8A}" dt="2026-07-02T16:22:56.411" v="142" actId="21"/>
          <ac:picMkLst>
            <pc:docMk/>
            <pc:sldMk cId="1599489694" sldId="265"/>
            <ac:picMk id="5" creationId="{47633E96-B01C-9A88-1D8F-D79DB035D3F2}"/>
          </ac:picMkLst>
        </pc:picChg>
        <pc:picChg chg="add mod">
          <ac:chgData name="Unnati Chaurasia" userId="4a149c2932686759" providerId="LiveId" clId="{CEFA2F37-621E-4FFA-8041-2F8120D70A8A}" dt="2026-07-02T16:23:39.319" v="148" actId="1076"/>
          <ac:picMkLst>
            <pc:docMk/>
            <pc:sldMk cId="1599489694" sldId="265"/>
            <ac:picMk id="7" creationId="{21F2819A-735C-6132-78A6-D100BB9BF90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AD59-6E76-43FC-B580-38AB9E0EE2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4C2C-37CC-4018-9823-B472A1F89C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9306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AD59-6E76-43FC-B580-38AB9E0EE2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4C2C-37CC-4018-9823-B472A1F89C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3258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AD59-6E76-43FC-B580-38AB9E0EE2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4C2C-37CC-4018-9823-B472A1F89C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1227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AD59-6E76-43FC-B580-38AB9E0EE2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4C2C-37CC-4018-9823-B472A1F89C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2789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AD59-6E76-43FC-B580-38AB9E0EE2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4C2C-37CC-4018-9823-B472A1F89C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5668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AD59-6E76-43FC-B580-38AB9E0EE2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4C2C-37CC-4018-9823-B472A1F89C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8953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AD59-6E76-43FC-B580-38AB9E0EE2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4C2C-37CC-4018-9823-B472A1F89C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5111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AD59-6E76-43FC-B580-38AB9E0EE2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4C2C-37CC-4018-9823-B472A1F89C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7834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4C2C-37CC-4018-9823-B472A1F89C00}" type="slidenum">
              <a:rPr lang="en-IN" smtClean="0"/>
              <a:t>‹#›</a:t>
            </a:fld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AD59-6E76-43FC-B580-38AB9E0EE255}" type="datetimeFigureOut">
              <a:rPr lang="en-IN" smtClean="0"/>
              <a:t>02-07-2026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1379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AD59-6E76-43FC-B580-38AB9E0EE2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4C2C-37CC-4018-9823-B472A1F89C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9454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AD59-6E76-43FC-B580-38AB9E0EE2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4C2C-37CC-4018-9823-B472A1F89C00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6161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AD59-6E76-43FC-B580-38AB9E0EE2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4C2C-37CC-4018-9823-B472A1F89C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7810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AD59-6E76-43FC-B580-38AB9E0EE2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4C2C-37CC-4018-9823-B472A1F89C00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83098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AD59-6E76-43FC-B580-38AB9E0EE2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4C2C-37CC-4018-9823-B472A1F89C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83355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AD59-6E76-43FC-B580-38AB9E0EE2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4C2C-37CC-4018-9823-B472A1F89C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1530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AD59-6E76-43FC-B580-38AB9E0EE2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4C2C-37CC-4018-9823-B472A1F89C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6244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0AD59-6E76-43FC-B580-38AB9E0EE2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96B4C2C-37CC-4018-9823-B472A1F89C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8059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4A48A-2AE0-A01C-2049-D0BC33A02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1356" y="874643"/>
            <a:ext cx="5774635" cy="2828323"/>
          </a:xfrm>
        </p:spPr>
        <p:txBody>
          <a:bodyPr/>
          <a:lstStyle/>
          <a:p>
            <a:r>
              <a:rPr lang="en-IN" dirty="0"/>
              <a:t>TOPIC:- </a:t>
            </a:r>
            <a:br>
              <a:rPr lang="en-IN" dirty="0"/>
            </a:br>
            <a:r>
              <a:rPr lang="en-IN" dirty="0"/>
              <a:t> </a:t>
            </a:r>
            <a:br>
              <a:rPr lang="en-IN" dirty="0"/>
            </a:br>
            <a:r>
              <a:rPr lang="en-IN" dirty="0"/>
              <a:t>BCG MATRIX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E5BB3A-EDE6-2CB1-568F-0FBF74A80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22076" y="4329129"/>
            <a:ext cx="7766936" cy="1096899"/>
          </a:xfrm>
        </p:spPr>
        <p:txBody>
          <a:bodyPr/>
          <a:lstStyle/>
          <a:p>
            <a:r>
              <a:rPr lang="en-IN" dirty="0"/>
              <a:t>Submitted To:- Shashwat Singhal</a:t>
            </a:r>
          </a:p>
          <a:p>
            <a:r>
              <a:rPr lang="en-IN" dirty="0"/>
              <a:t>Submitted By:- Unnati Chaurasia</a:t>
            </a:r>
          </a:p>
        </p:txBody>
      </p:sp>
    </p:spTree>
    <p:extLst>
      <p:ext uri="{BB962C8B-B14F-4D97-AF65-F5344CB8AC3E}">
        <p14:creationId xmlns:p14="http://schemas.microsoft.com/office/powerpoint/2010/main" val="148410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7B432-071C-7BB4-4FED-0B10F1D69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               </a:t>
            </a:r>
            <a:r>
              <a:rPr lang="en-IN" sz="3600" b="1" dirty="0"/>
              <a:t>WHAT IS BCG MATRIX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65BA8-C874-7E14-CC84-47130C4DB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6874" y="1690688"/>
            <a:ext cx="9538252" cy="4351338"/>
          </a:xfrm>
        </p:spPr>
        <p:txBody>
          <a:bodyPr>
            <a:normAutofit/>
          </a:bodyPr>
          <a:lstStyle/>
          <a:p>
            <a:r>
              <a:rPr lang="en-IN" dirty="0"/>
              <a:t>The </a:t>
            </a:r>
            <a:r>
              <a:rPr lang="en-IN" b="1" dirty="0"/>
              <a:t>BCG Matrix (Boston Consulting Group Matrix)</a:t>
            </a:r>
            <a:r>
              <a:rPr lang="en-IN" dirty="0"/>
              <a:t> is a strategic management tool used by businesses to evaluate and manage their product portfolio or business units. It was developed by the </a:t>
            </a:r>
            <a:r>
              <a:rPr lang="en-IN" b="1" dirty="0"/>
              <a:t>Boston Consulting Group (BCG)</a:t>
            </a:r>
            <a:r>
              <a:rPr lang="en-IN" dirty="0"/>
              <a:t> in </a:t>
            </a:r>
            <a:r>
              <a:rPr lang="en-IN" b="1" dirty="0"/>
              <a:t>1970</a:t>
            </a:r>
            <a:r>
              <a:rPr lang="en-IN" dirty="0"/>
              <a:t> to help organizations decide how to allocate resources among different products based on their market performance.</a:t>
            </a:r>
          </a:p>
          <a:p>
            <a:r>
              <a:rPr lang="en-IN" dirty="0"/>
              <a:t>The matrix compares products using </a:t>
            </a:r>
            <a:r>
              <a:rPr lang="en-IN" b="1" dirty="0"/>
              <a:t>two key factors</a:t>
            </a:r>
            <a:r>
              <a:rPr lang="en-IN" dirty="0"/>
              <a:t>:</a:t>
            </a:r>
          </a:p>
          <a:p>
            <a:r>
              <a:rPr lang="en-IN" b="1" dirty="0"/>
              <a:t>Market Growth Rate</a:t>
            </a:r>
            <a:r>
              <a:rPr lang="en-IN" dirty="0"/>
              <a:t> – Indicates how fast the market is growing and the future potential of the product. </a:t>
            </a:r>
          </a:p>
          <a:p>
            <a:r>
              <a:rPr lang="en-IN" b="1" dirty="0"/>
              <a:t>Relative Market Share</a:t>
            </a:r>
            <a:r>
              <a:rPr lang="en-IN" dirty="0"/>
              <a:t> – Measures the product's market position compared to its competitors.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08801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DBA60-A801-7A2B-31D1-0A0D6CF51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     </a:t>
            </a:r>
            <a:r>
              <a:rPr lang="en-IN" sz="3600" b="1" dirty="0"/>
              <a:t>FOUR QUADRANTS OF</a:t>
            </a:r>
            <a:br>
              <a:rPr lang="en-IN" sz="3600" b="1" dirty="0"/>
            </a:br>
            <a:r>
              <a:rPr lang="en-IN" sz="3600" b="1" dirty="0"/>
              <a:t>                  </a:t>
            </a:r>
            <a:r>
              <a:rPr lang="en-IN" b="1" dirty="0"/>
              <a:t>BCG MATRIX</a:t>
            </a:r>
            <a:endParaRPr lang="en-IN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7F46A-A3E3-4422-409B-1D31EDA11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Stars:</a:t>
            </a:r>
            <a:r>
              <a:rPr lang="en-IN" dirty="0"/>
              <a:t> High market growth and high market share; require investment for future growth. </a:t>
            </a:r>
          </a:p>
          <a:p>
            <a:r>
              <a:rPr lang="en-IN" b="1" dirty="0"/>
              <a:t>Cash Cows:</a:t>
            </a:r>
            <a:r>
              <a:rPr lang="en-IN" dirty="0"/>
              <a:t> High market share but low market growth; generate steady profits. </a:t>
            </a:r>
          </a:p>
          <a:p>
            <a:r>
              <a:rPr lang="en-IN" b="1" dirty="0"/>
              <a:t>Question Marks:</a:t>
            </a:r>
            <a:r>
              <a:rPr lang="en-IN" dirty="0"/>
              <a:t> High market growth but low market share; need investment to grow. </a:t>
            </a:r>
          </a:p>
          <a:p>
            <a:r>
              <a:rPr lang="en-IN" b="1" dirty="0"/>
              <a:t>Dogs:</a:t>
            </a:r>
            <a:r>
              <a:rPr lang="en-IN" dirty="0"/>
              <a:t> Low market growth and low market share; have limited profit potential.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74244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1F2819A-735C-6132-78A6-D100BB9BF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471" y="385969"/>
            <a:ext cx="7225746" cy="608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489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F98C3-9B47-321B-F38E-F1CD01DAE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       </a:t>
            </a:r>
            <a:r>
              <a:rPr lang="en-IN" sz="3600" b="1" dirty="0"/>
              <a:t>HOW BCG MATRIX WORKS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61E92-61F1-502D-1AB7-9D02884AB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Identify all products or business units.</a:t>
            </a:r>
          </a:p>
          <a:p>
            <a:r>
              <a:rPr lang="en-IN" dirty="0"/>
              <a:t> Measure the market growth rate.</a:t>
            </a:r>
          </a:p>
          <a:p>
            <a:r>
              <a:rPr lang="en-IN" dirty="0"/>
              <a:t> Calculate the relative market share. </a:t>
            </a:r>
          </a:p>
          <a:p>
            <a:r>
              <a:rPr lang="en-IN" dirty="0"/>
              <a:t>Place each product in the appropriate quadrant.</a:t>
            </a:r>
          </a:p>
          <a:p>
            <a:r>
              <a:rPr lang="en-IN" dirty="0"/>
              <a:t> Develop strategies for each category.</a:t>
            </a:r>
          </a:p>
          <a:p>
            <a:r>
              <a:rPr lang="en-IN" dirty="0"/>
              <a:t> Review and update the matrix regularly.</a:t>
            </a:r>
          </a:p>
        </p:txBody>
      </p:sp>
    </p:spTree>
    <p:extLst>
      <p:ext uri="{BB962C8B-B14F-4D97-AF65-F5344CB8AC3E}">
        <p14:creationId xmlns:p14="http://schemas.microsoft.com/office/powerpoint/2010/main" val="2789289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06A44-FB54-AE34-2654-61E658208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/>
              <a:t>            IMPORTANCE OF BCG MATRIX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3A5BF-66BA-E03D-0859-275F70190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Improves business planning. </a:t>
            </a:r>
          </a:p>
          <a:p>
            <a:r>
              <a:rPr lang="en-IN" dirty="0"/>
              <a:t>Helps prioritize investments. </a:t>
            </a:r>
          </a:p>
          <a:p>
            <a:r>
              <a:rPr lang="en-IN" dirty="0"/>
              <a:t>Reduces financial risk. </a:t>
            </a:r>
          </a:p>
          <a:p>
            <a:r>
              <a:rPr lang="en-IN" dirty="0"/>
              <a:t>Increases profitability. </a:t>
            </a:r>
          </a:p>
          <a:p>
            <a:r>
              <a:rPr lang="en-IN" dirty="0"/>
              <a:t>Supports product life-cycle management. </a:t>
            </a:r>
          </a:p>
          <a:p>
            <a:r>
              <a:rPr lang="en-IN" dirty="0"/>
              <a:t>Strengthens competitive advantage.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0505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ACB5D-31D5-631E-9F26-E1F089FA2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/>
              <a:t>              OBJECTIVES OF BCG MATRIX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2179F-D272-B3C8-28FF-B0951B686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Analyse a company's product portfolio. </a:t>
            </a:r>
          </a:p>
          <a:p>
            <a:r>
              <a:rPr lang="en-IN" dirty="0"/>
              <a:t>Allocate resources efficiently. </a:t>
            </a:r>
          </a:p>
          <a:p>
            <a:r>
              <a:rPr lang="en-IN" dirty="0"/>
              <a:t>Identify profitable products. </a:t>
            </a:r>
          </a:p>
          <a:p>
            <a:r>
              <a:rPr lang="en-IN" dirty="0"/>
              <a:t>Support investment decisions. </a:t>
            </a:r>
          </a:p>
          <a:p>
            <a:r>
              <a:rPr lang="en-IN" dirty="0"/>
              <a:t>Improve long-term business growth. </a:t>
            </a:r>
          </a:p>
          <a:p>
            <a:r>
              <a:rPr lang="en-IN" dirty="0"/>
              <a:t>Maintain a balanced product mix.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0848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6C100-6E45-04D2-F0ED-6E6654F57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      </a:t>
            </a:r>
            <a:r>
              <a:rPr lang="en-IN" sz="3600" b="1" dirty="0"/>
              <a:t>EXAMPLES OF BCG MATRIX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A94F8-D896-BC32-4077-99582B555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Examples</a:t>
            </a:r>
          </a:p>
          <a:p>
            <a:r>
              <a:rPr lang="en-IN" b="1" dirty="0"/>
              <a:t>Apple</a:t>
            </a:r>
            <a:r>
              <a:rPr lang="en-IN" dirty="0"/>
              <a:t> </a:t>
            </a:r>
          </a:p>
          <a:p>
            <a:pPr lvl="1"/>
            <a:r>
              <a:rPr lang="en-IN" dirty="0"/>
              <a:t>Stars – iPhone </a:t>
            </a:r>
          </a:p>
          <a:p>
            <a:pPr lvl="1"/>
            <a:r>
              <a:rPr lang="en-IN" dirty="0"/>
              <a:t>Cash Cow – Mac </a:t>
            </a:r>
          </a:p>
          <a:p>
            <a:pPr lvl="1"/>
            <a:r>
              <a:rPr lang="en-IN" dirty="0"/>
              <a:t>Question Mark – Vision Pro (early stage) </a:t>
            </a:r>
          </a:p>
          <a:p>
            <a:pPr lvl="1"/>
            <a:r>
              <a:rPr lang="en-IN" dirty="0"/>
              <a:t>Dogs – Discontinued iPod </a:t>
            </a:r>
          </a:p>
          <a:p>
            <a:r>
              <a:rPr lang="en-IN" b="1" dirty="0"/>
              <a:t>Coca-Cola</a:t>
            </a:r>
            <a:r>
              <a:rPr lang="en-IN" dirty="0"/>
              <a:t> </a:t>
            </a:r>
          </a:p>
          <a:p>
            <a:pPr lvl="1"/>
            <a:r>
              <a:rPr lang="en-IN" dirty="0"/>
              <a:t>Cash Cow – Coca-Cola Classic </a:t>
            </a:r>
          </a:p>
          <a:p>
            <a:pPr lvl="1"/>
            <a:r>
              <a:rPr lang="en-IN" dirty="0"/>
              <a:t>Question Mark – New beverage launches 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FC7A3B-5385-42F9-428B-BF5F044BB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3372" y="2160589"/>
            <a:ext cx="4661924" cy="300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46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C3D60DC-F5D1-16C5-D010-7DA9ABB64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703211"/>
              </p:ext>
            </p:extLst>
          </p:nvPr>
        </p:nvGraphicFramePr>
        <p:xfrm>
          <a:off x="1798982" y="1868557"/>
          <a:ext cx="8656984" cy="4200075"/>
        </p:xfrm>
        <a:graphic>
          <a:graphicData uri="http://schemas.openxmlformats.org/drawingml/2006/table">
            <a:tbl>
              <a:tblPr/>
              <a:tblGrid>
                <a:gridCol w="2164246">
                  <a:extLst>
                    <a:ext uri="{9D8B030D-6E8A-4147-A177-3AD203B41FA5}">
                      <a16:colId xmlns:a16="http://schemas.microsoft.com/office/drawing/2014/main" val="400698646"/>
                    </a:ext>
                  </a:extLst>
                </a:gridCol>
                <a:gridCol w="2164246">
                  <a:extLst>
                    <a:ext uri="{9D8B030D-6E8A-4147-A177-3AD203B41FA5}">
                      <a16:colId xmlns:a16="http://schemas.microsoft.com/office/drawing/2014/main" val="2986519417"/>
                    </a:ext>
                  </a:extLst>
                </a:gridCol>
                <a:gridCol w="2164246">
                  <a:extLst>
                    <a:ext uri="{9D8B030D-6E8A-4147-A177-3AD203B41FA5}">
                      <a16:colId xmlns:a16="http://schemas.microsoft.com/office/drawing/2014/main" val="3418509724"/>
                    </a:ext>
                  </a:extLst>
                </a:gridCol>
                <a:gridCol w="2164246">
                  <a:extLst>
                    <a:ext uri="{9D8B030D-6E8A-4147-A177-3AD203B41FA5}">
                      <a16:colId xmlns:a16="http://schemas.microsoft.com/office/drawing/2014/main" val="4200205084"/>
                    </a:ext>
                  </a:extLst>
                </a:gridCol>
              </a:tblGrid>
              <a:tr h="8400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/>
                        <a:t>Stars</a:t>
                      </a:r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/>
                        <a:t>Cash Cows</a:t>
                      </a:r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/>
                        <a:t>Question Marks</a:t>
                      </a:r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/>
                        <a:t>Dogs</a:t>
                      </a:r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240415"/>
                  </a:ext>
                </a:extLst>
              </a:tr>
              <a:tr h="8400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High Growth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Low Growth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High Growth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Low Growth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5426345"/>
                  </a:ext>
                </a:extLst>
              </a:tr>
              <a:tr h="8400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High Market Share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High Market Share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Low Market Share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Low Market Share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3320817"/>
                  </a:ext>
                </a:extLst>
              </a:tr>
              <a:tr h="8400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Need High Investment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Generate High Cash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High Risk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Low Profit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389593"/>
                  </a:ext>
                </a:extLst>
              </a:tr>
              <a:tr h="8400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Future Cash Cows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Stable Income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Can Become Stars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Usually Discontinued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480153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25CDC0E-9E1D-1178-BBFB-FDDFDAB31BAC}"/>
              </a:ext>
            </a:extLst>
          </p:cNvPr>
          <p:cNvSpPr txBox="1"/>
          <p:nvPr/>
        </p:nvSpPr>
        <p:spPr>
          <a:xfrm>
            <a:off x="2760179" y="361987"/>
            <a:ext cx="71884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sz="3600" b="1" dirty="0"/>
              <a:t>    DIFFERENCE BETWEEN THE</a:t>
            </a:r>
          </a:p>
          <a:p>
            <a:pPr>
              <a:buNone/>
            </a:pPr>
            <a:r>
              <a:rPr lang="en-IN" sz="3600" b="1" dirty="0"/>
              <a:t>           FOUR QUADRANTS</a:t>
            </a:r>
          </a:p>
        </p:txBody>
      </p:sp>
    </p:spTree>
    <p:extLst>
      <p:ext uri="{BB962C8B-B14F-4D97-AF65-F5344CB8AC3E}">
        <p14:creationId xmlns:p14="http://schemas.microsoft.com/office/powerpoint/2010/main" val="4247588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CC508-A672-5FDA-5F8D-352A5F51B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/>
              <a:t>                          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F1094-B88E-DA7E-9779-611D1AE27F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 BCG Matrix is a simple and effective strategic planning tool. </a:t>
            </a:r>
          </a:p>
          <a:p>
            <a:r>
              <a:rPr lang="en-IN" dirty="0"/>
              <a:t>It helps companies evaluate their products based on </a:t>
            </a:r>
            <a:r>
              <a:rPr lang="en-IN" b="1" dirty="0"/>
              <a:t>market growth</a:t>
            </a:r>
            <a:r>
              <a:rPr lang="en-IN" dirty="0"/>
              <a:t> and </a:t>
            </a:r>
            <a:r>
              <a:rPr lang="en-IN" b="1" dirty="0"/>
              <a:t>market share</a:t>
            </a:r>
            <a:r>
              <a:rPr lang="en-IN" dirty="0"/>
              <a:t>.</a:t>
            </a:r>
          </a:p>
          <a:p>
            <a:r>
              <a:rPr lang="en-IN" dirty="0"/>
              <a:t> Businesses can decide where to invest, maintain, or discontinue products. </a:t>
            </a:r>
          </a:p>
          <a:p>
            <a:r>
              <a:rPr lang="en-IN" dirty="0"/>
              <a:t>Using the BCG Matrix improves resource allocation and profitability. </a:t>
            </a:r>
          </a:p>
          <a:p>
            <a:r>
              <a:rPr lang="en-IN" dirty="0"/>
              <a:t>When combined with other strategic tools, it supports sustainable growth and long-term business success.</a:t>
            </a:r>
          </a:p>
        </p:txBody>
      </p:sp>
    </p:spTree>
    <p:extLst>
      <p:ext uri="{BB962C8B-B14F-4D97-AF65-F5344CB8AC3E}">
        <p14:creationId xmlns:p14="http://schemas.microsoft.com/office/powerpoint/2010/main" val="271646990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</TotalTime>
  <Words>466</Words>
  <Application>Microsoft Office PowerPoint</Application>
  <PresentationFormat>Widescreen</PresentationFormat>
  <Paragraphs>72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Facet</vt:lpstr>
      <vt:lpstr>TOPIC:-    BCG MATRIX</vt:lpstr>
      <vt:lpstr>                    WHAT IS BCG MATRIX ?</vt:lpstr>
      <vt:lpstr>          FOUR QUADRANTS OF                   BCG MATRIX</vt:lpstr>
      <vt:lpstr>PowerPoint Presentation</vt:lpstr>
      <vt:lpstr>            HOW BCG MATRIX WORKS ?</vt:lpstr>
      <vt:lpstr>            IMPORTANCE OF BCG MATRIX</vt:lpstr>
      <vt:lpstr>              OBJECTIVES OF BCG MATRIX</vt:lpstr>
      <vt:lpstr>           EXAMPLES OF BCG MATRIX</vt:lpstr>
      <vt:lpstr>PowerPoint Presentation</vt:lpstr>
      <vt:lpstr>                           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Unnati Chaurasia</dc:creator>
  <cp:lastModifiedBy>Unnati Chaurasia</cp:lastModifiedBy>
  <cp:revision>1</cp:revision>
  <dcterms:created xsi:type="dcterms:W3CDTF">2026-07-02T04:24:29Z</dcterms:created>
  <dcterms:modified xsi:type="dcterms:W3CDTF">2026-07-02T16:28:50Z</dcterms:modified>
</cp:coreProperties>
</file>